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handoutMasterIdLst>
    <p:handoutMasterId r:id="rId35"/>
  </p:handoutMasterIdLst>
  <p:sldIdLst>
    <p:sldId id="304" r:id="rId2"/>
    <p:sldId id="306" r:id="rId3"/>
    <p:sldId id="305" r:id="rId4"/>
    <p:sldId id="302" r:id="rId5"/>
    <p:sldId id="308" r:id="rId6"/>
    <p:sldId id="363" r:id="rId7"/>
    <p:sldId id="341" r:id="rId8"/>
    <p:sldId id="342" r:id="rId9"/>
    <p:sldId id="370" r:id="rId10"/>
    <p:sldId id="349" r:id="rId11"/>
    <p:sldId id="314" r:id="rId12"/>
    <p:sldId id="319" r:id="rId13"/>
    <p:sldId id="381" r:id="rId14"/>
    <p:sldId id="382" r:id="rId15"/>
    <p:sldId id="383" r:id="rId16"/>
    <p:sldId id="331" r:id="rId17"/>
    <p:sldId id="384" r:id="rId18"/>
    <p:sldId id="385" r:id="rId19"/>
    <p:sldId id="386" r:id="rId20"/>
    <p:sldId id="387" r:id="rId21"/>
    <p:sldId id="388" r:id="rId22"/>
    <p:sldId id="350" r:id="rId23"/>
    <p:sldId id="351" r:id="rId24"/>
    <p:sldId id="352" r:id="rId25"/>
    <p:sldId id="353" r:id="rId26"/>
    <p:sldId id="359" r:id="rId27"/>
    <p:sldId id="327" r:id="rId28"/>
    <p:sldId id="259" r:id="rId29"/>
    <p:sldId id="260" r:id="rId30"/>
    <p:sldId id="261" r:id="rId31"/>
    <p:sldId id="391" r:id="rId32"/>
    <p:sldId id="389" r:id="rId33"/>
  </p:sldIdLst>
  <p:sldSz cx="9144000" cy="6858000" type="screen4x3"/>
  <p:notesSz cx="6807200" cy="99393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4671" autoAdjust="0"/>
  </p:normalViewPr>
  <p:slideViewPr>
    <p:cSldViewPr>
      <p:cViewPr>
        <p:scale>
          <a:sx n="119" d="100"/>
          <a:sy n="119" d="100"/>
        </p:scale>
        <p:origin x="-168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0D895-5BD1-4B2E-A573-B389F12868C9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360B5-F7D4-473B-897D-6448F7D93F4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7343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5B680D7C-B68B-450B-9574-920778BEB358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43683BAA-C7F6-491E-944A-01D74804DB9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91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Wiskunde als </a:t>
            </a:r>
            <a:r>
              <a:rPr lang="nl-NL" i="1" dirty="0" smtClean="0"/>
              <a:t>menselijke activiteit</a:t>
            </a:r>
          </a:p>
          <a:p>
            <a:r>
              <a:rPr lang="nl-NL" dirty="0" smtClean="0"/>
              <a:t>Leerlingen zouden niet alleen geconfronteerd moeten worden met de eindproducten van het wiskundig redeneren van anderen</a:t>
            </a:r>
          </a:p>
          <a:p>
            <a:r>
              <a:rPr lang="nl-NL" dirty="0" smtClean="0"/>
              <a:t>maar juist zelf mathematiseren via geleide </a:t>
            </a:r>
            <a:r>
              <a:rPr lang="nl-NL" dirty="0" err="1" smtClean="0"/>
              <a:t>heruitvinding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3BAA-C7F6-491E-944A-01D74804DB9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939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20C4-4E7D-43E6-9038-307464E89CA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FC8E-C304-445D-9C0E-DB0B4E44B6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02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20C4-4E7D-43E6-9038-307464E89CA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FC8E-C304-445D-9C0E-DB0B4E44B6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868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20C4-4E7D-43E6-9038-307464E89CA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FC8E-C304-445D-9C0E-DB0B4E44B6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76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20C4-4E7D-43E6-9038-307464E89CA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FC8E-C304-445D-9C0E-DB0B4E44B6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10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20C4-4E7D-43E6-9038-307464E89CA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FC8E-C304-445D-9C0E-DB0B4E44B6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06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20C4-4E7D-43E6-9038-307464E89CA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FC8E-C304-445D-9C0E-DB0B4E44B6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99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20C4-4E7D-43E6-9038-307464E89CA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FC8E-C304-445D-9C0E-DB0B4E44B6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0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20C4-4E7D-43E6-9038-307464E89CA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FC8E-C304-445D-9C0E-DB0B4E44B6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45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20C4-4E7D-43E6-9038-307464E89CA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FC8E-C304-445D-9C0E-DB0B4E44B6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20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20C4-4E7D-43E6-9038-307464E89CA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FC8E-C304-445D-9C0E-DB0B4E44B6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20C4-4E7D-43E6-9038-307464E89CA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FC8E-C304-445D-9C0E-DB0B4E44B6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68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820C4-4E7D-43E6-9038-307464E89CA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CFC8E-C304-445D-9C0E-DB0B4E44B6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88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irene.vanstiphout@cito.n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nl-NL" dirty="0" smtClean="0">
                <a:latin typeface="+mn-lt"/>
                <a:cs typeface="Times New Roman" pitchFamily="18" charset="0"/>
              </a:rPr>
              <a:t>Wiskundemethoden:</a:t>
            </a:r>
            <a:br>
              <a:rPr lang="nl-NL" dirty="0" smtClean="0">
                <a:latin typeface="+mn-lt"/>
                <a:cs typeface="Times New Roman" pitchFamily="18" charset="0"/>
              </a:rPr>
            </a:br>
            <a:r>
              <a:rPr lang="nl-NL" dirty="0" smtClean="0">
                <a:latin typeface="+mn-lt"/>
                <a:cs typeface="Times New Roman" pitchFamily="18" charset="0"/>
              </a:rPr>
              <a:t>(g)een oplossing?</a:t>
            </a:r>
            <a:endParaRPr lang="nl-NL" dirty="0">
              <a:latin typeface="+mn-lt"/>
              <a:cs typeface="Times New Roman" pitchFamily="18" charset="0"/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6012160" y="2924944"/>
            <a:ext cx="2624336" cy="3123942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tx1"/>
                </a:solidFill>
                <a:cs typeface="Arial" pitchFamily="34" charset="0"/>
              </a:rPr>
              <a:t>d</a:t>
            </a:r>
            <a:r>
              <a:rPr lang="nl-NL" sz="2800" dirty="0" smtClean="0">
                <a:solidFill>
                  <a:schemeClr val="tx1"/>
                </a:solidFill>
                <a:cs typeface="Arial" pitchFamily="34" charset="0"/>
              </a:rPr>
              <a:t>r. Irene van </a:t>
            </a:r>
            <a:r>
              <a:rPr lang="nl-NL" sz="2800" dirty="0" err="1" smtClean="0">
                <a:solidFill>
                  <a:schemeClr val="tx1"/>
                </a:solidFill>
                <a:cs typeface="Arial" pitchFamily="34" charset="0"/>
              </a:rPr>
              <a:t>Stiphout</a:t>
            </a:r>
            <a:endParaRPr lang="nl-NL" sz="2800" dirty="0" smtClean="0">
              <a:solidFill>
                <a:schemeClr val="tx1"/>
              </a:solidFill>
              <a:cs typeface="Arial" pitchFamily="34" charset="0"/>
            </a:endParaRPr>
          </a:p>
          <a:p>
            <a:endParaRPr lang="nl-NL" dirty="0">
              <a:solidFill>
                <a:srgbClr val="00CCFF"/>
              </a:solidFill>
              <a:cs typeface="Arial" pitchFamily="34" charset="0"/>
            </a:endParaRPr>
          </a:p>
          <a:p>
            <a:r>
              <a:rPr lang="nl-NL" sz="2800" dirty="0" smtClean="0">
                <a:solidFill>
                  <a:srgbClr val="FF0000"/>
                </a:solidFill>
                <a:cs typeface="Arial" pitchFamily="34" charset="0"/>
              </a:rPr>
              <a:t>NWD 2013</a:t>
            </a:r>
            <a:endParaRPr lang="nl-NL" sz="2800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6" name="Afbeelding 5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2492896"/>
            <a:ext cx="5040560" cy="3888432"/>
          </a:xfrm>
          <a:prstGeom prst="rect">
            <a:avLst/>
          </a:prstGeom>
          <a:ln cmpd="thickThin">
            <a:noFill/>
          </a:ln>
        </p:spPr>
      </p:pic>
    </p:spTree>
    <p:extLst>
      <p:ext uri="{BB962C8B-B14F-4D97-AF65-F5344CB8AC3E}">
        <p14:creationId xmlns:p14="http://schemas.microsoft.com/office/powerpoint/2010/main" val="12017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Tekstboekanalyse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"/>
              </a:spcBef>
            </a:pPr>
            <a:endParaRPr lang="nl-NL" sz="800" dirty="0"/>
          </a:p>
          <a:p>
            <a:r>
              <a:rPr lang="nl-NL" dirty="0" smtClean="0"/>
              <a:t>Boeken spelen belangrijke rol in NL wiskundeonderwijs (TIMSS video </a:t>
            </a:r>
            <a:r>
              <a:rPr lang="nl-NL" dirty="0" err="1" smtClean="0"/>
              <a:t>study</a:t>
            </a:r>
            <a:r>
              <a:rPr lang="nl-NL" dirty="0" smtClean="0"/>
              <a:t>)</a:t>
            </a:r>
          </a:p>
          <a:p>
            <a:pPr>
              <a:spcBef>
                <a:spcPts val="100"/>
              </a:spcBef>
            </a:pPr>
            <a:endParaRPr lang="nl-NL" sz="800" dirty="0" smtClean="0"/>
          </a:p>
          <a:p>
            <a:r>
              <a:rPr lang="nl-NL" dirty="0" smtClean="0"/>
              <a:t>Boeken in NL wiskundeonderwijs beïnvloed door theorie realistisch reken- en wiskundeonderwijs</a:t>
            </a:r>
          </a:p>
          <a:p>
            <a:r>
              <a:rPr lang="nl-NL" dirty="0"/>
              <a:t>Onderwerp: introductie lineaire verbanden en lineaire vergelijkingen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87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 err="1" smtClean="0">
                <a:solidFill>
                  <a:srgbClr val="FF0000"/>
                </a:solidFill>
              </a:rPr>
              <a:t>Realistic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Mathematics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Education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Centraal: ideeën van Hans Freudenthal over wiskunde</a:t>
            </a:r>
          </a:p>
          <a:p>
            <a:endParaRPr lang="nl-NL" dirty="0"/>
          </a:p>
          <a:p>
            <a:pPr marL="400050" lvl="1" indent="0">
              <a:buNone/>
            </a:pPr>
            <a:r>
              <a:rPr lang="en-US" i="1" dirty="0" smtClean="0"/>
              <a:t>“</a:t>
            </a:r>
            <a:r>
              <a:rPr lang="en-US" i="1" dirty="0"/>
              <a:t>What humans have to learn is not mathematics as a closed system, but rather as an activity, the process of mathematizing reality and if possible even that of mathematizing mathematics.”</a:t>
            </a:r>
          </a:p>
          <a:p>
            <a:pPr marL="0" indent="0">
              <a:buNone/>
            </a:pPr>
            <a:endParaRPr lang="nl-NL" sz="1400" dirty="0" smtClean="0"/>
          </a:p>
          <a:p>
            <a:pPr marL="0" indent="0">
              <a:buNone/>
            </a:pPr>
            <a:r>
              <a:rPr lang="nl-NL" sz="1400" dirty="0" smtClean="0"/>
              <a:t>(Freudenthal, 1968)</a:t>
            </a:r>
          </a:p>
        </p:txBody>
      </p:sp>
    </p:spTree>
    <p:extLst>
      <p:ext uri="{BB962C8B-B14F-4D97-AF65-F5344CB8AC3E}">
        <p14:creationId xmlns:p14="http://schemas.microsoft.com/office/powerpoint/2010/main" val="20423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Rol van modellen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modelleren belangrijke activiteit</a:t>
            </a:r>
          </a:p>
          <a:p>
            <a:r>
              <a:rPr lang="nl-NL" dirty="0" smtClean="0"/>
              <a:t>door te modelleren wordt probleem toegankelijk voor wiskundige procedures</a:t>
            </a:r>
          </a:p>
          <a:p>
            <a:r>
              <a:rPr lang="nl-NL" dirty="0" smtClean="0"/>
              <a:t>vanuit RME: geen kant-en-klare modellen</a:t>
            </a:r>
          </a:p>
          <a:p>
            <a:r>
              <a:rPr lang="nl-NL" dirty="0" smtClean="0"/>
              <a:t>maar: modellen komen bovendrijven op de eigen wiskundige activiteiten van de leerlingen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16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FF0000"/>
                </a:solidFill>
              </a:rPr>
              <a:t>Theorie </a:t>
            </a:r>
            <a:r>
              <a:rPr lang="nl-NL" dirty="0" err="1">
                <a:solidFill>
                  <a:srgbClr val="FF0000"/>
                </a:solidFill>
              </a:rPr>
              <a:t>Emergent</a:t>
            </a:r>
            <a:r>
              <a:rPr lang="nl-NL" dirty="0">
                <a:solidFill>
                  <a:srgbClr val="FF0000"/>
                </a:solidFill>
              </a:rPr>
              <a:t> Modelleren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Gravemeijer (1999)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Leerlingen starten met het modelleren van problemen die ze als echt ervaren</a:t>
            </a:r>
          </a:p>
          <a:p>
            <a:r>
              <a:rPr lang="nl-NL" dirty="0"/>
              <a:t>In het leerproces dat daarop volgt, verandert de rol van het </a:t>
            </a:r>
            <a:r>
              <a:rPr lang="nl-NL" dirty="0" smtClean="0"/>
              <a:t>model</a:t>
            </a:r>
            <a:endParaRPr lang="nl-NL" dirty="0"/>
          </a:p>
          <a:p>
            <a:r>
              <a:rPr lang="nl-NL" i="1" dirty="0"/>
              <a:t>model van</a:t>
            </a:r>
            <a:r>
              <a:rPr lang="nl-NL" dirty="0"/>
              <a:t> een specifieke situatie wordt een </a:t>
            </a:r>
            <a:r>
              <a:rPr lang="nl-NL" i="1" dirty="0"/>
              <a:t>model voor</a:t>
            </a:r>
            <a:r>
              <a:rPr lang="nl-NL" dirty="0"/>
              <a:t> het wiskundig redeneren </a:t>
            </a:r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" y="2708920"/>
            <a:ext cx="3296483" cy="290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899592" y="5957690"/>
            <a:ext cx="238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niveaus van activiteiten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054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FF0000"/>
                </a:solidFill>
              </a:rPr>
              <a:t>`</a:t>
            </a:r>
            <a:r>
              <a:rPr lang="nl-NL" dirty="0" smtClean="0">
                <a:solidFill>
                  <a:srgbClr val="FF0000"/>
                </a:solidFill>
              </a:rPr>
              <a:t>Ideale’ leerlijn lineaire verbanden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task</a:t>
            </a:r>
            <a:r>
              <a:rPr lang="nl-NL" dirty="0" smtClean="0"/>
              <a:t> setting: 	ontdekken patronen; informeel 			rekenen en redeneren, 				woordformules</a:t>
            </a:r>
          </a:p>
          <a:p>
            <a:endParaRPr lang="nl-NL" sz="800" dirty="0" smtClean="0"/>
          </a:p>
          <a:p>
            <a:r>
              <a:rPr lang="nl-NL" dirty="0" err="1" smtClean="0"/>
              <a:t>referential</a:t>
            </a:r>
            <a:r>
              <a:rPr lang="nl-NL" dirty="0" smtClean="0"/>
              <a:t>: 	contexten meer modellen </a:t>
            </a:r>
          </a:p>
          <a:p>
            <a:endParaRPr lang="nl-NL" sz="800" dirty="0" smtClean="0"/>
          </a:p>
          <a:p>
            <a:r>
              <a:rPr lang="nl-NL" dirty="0" err="1" smtClean="0"/>
              <a:t>general</a:t>
            </a:r>
            <a:r>
              <a:rPr lang="nl-NL" dirty="0" smtClean="0"/>
              <a:t>: 		modellen los van contexten; 			objectvorming 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79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rgbClr val="FF0000"/>
                </a:solidFill>
              </a:rPr>
              <a:t>`Ideale’ leerlijn lineaire </a:t>
            </a:r>
            <a:r>
              <a:rPr lang="nl-NL" dirty="0" smtClean="0">
                <a:solidFill>
                  <a:srgbClr val="FF0000"/>
                </a:solidFill>
              </a:rPr>
              <a:t>vergelijkingen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task</a:t>
            </a:r>
            <a:r>
              <a:rPr lang="nl-NL" dirty="0" smtClean="0"/>
              <a:t> setting: 	informele strategieën, bijv. 				bordjesmethode, vleksommen</a:t>
            </a:r>
          </a:p>
          <a:p>
            <a:endParaRPr lang="nl-NL" sz="800" dirty="0" smtClean="0"/>
          </a:p>
          <a:p>
            <a:r>
              <a:rPr lang="nl-NL" dirty="0" err="1" smtClean="0"/>
              <a:t>referential</a:t>
            </a:r>
            <a:r>
              <a:rPr lang="nl-NL" dirty="0" smtClean="0"/>
              <a:t>: 	informele strategieën naar 				achtergrond</a:t>
            </a:r>
          </a:p>
          <a:p>
            <a:endParaRPr lang="nl-NL" sz="800" dirty="0" smtClean="0"/>
          </a:p>
          <a:p>
            <a:r>
              <a:rPr lang="nl-NL" dirty="0" err="1" smtClean="0"/>
              <a:t>general</a:t>
            </a:r>
            <a:r>
              <a:rPr lang="nl-NL" dirty="0" smtClean="0"/>
              <a:t>: 		betekenis vergelijking niet 				langer afhankelijk van context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8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Indeling in categorieën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Gebaseerd op `ideale’ leerlijn opgaven en blokken theorie in 3 categorieën:</a:t>
            </a:r>
          </a:p>
          <a:p>
            <a:pPr marL="0" indent="0">
              <a:buNone/>
            </a:pPr>
            <a:endParaRPr lang="nl-NL" sz="8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nl-NL" sz="3200" dirty="0" smtClean="0"/>
              <a:t>informeel, in de context</a:t>
            </a:r>
          </a:p>
          <a:p>
            <a:pPr marL="914400" lvl="1" indent="-514350">
              <a:buFont typeface="+mj-lt"/>
              <a:buAutoNum type="arabicPeriod"/>
            </a:pPr>
            <a:endParaRPr lang="nl-NL" sz="8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nl-NL" sz="3200" dirty="0" smtClean="0"/>
              <a:t>model van </a:t>
            </a:r>
          </a:p>
          <a:p>
            <a:pPr marL="914400" lvl="1" indent="-514350">
              <a:buFont typeface="+mj-lt"/>
              <a:buAutoNum type="arabicPeriod"/>
            </a:pPr>
            <a:endParaRPr lang="nl-NL" sz="8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nl-NL" sz="3200" dirty="0" smtClean="0"/>
              <a:t>overgang naar model voor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7971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Voorbeeldopgave 1</a:t>
            </a:r>
            <a:r>
              <a:rPr lang="nl-NL" baseline="30000" dirty="0" smtClean="0">
                <a:solidFill>
                  <a:srgbClr val="FF0000"/>
                </a:solidFill>
              </a:rPr>
              <a:t>e</a:t>
            </a:r>
            <a:r>
              <a:rPr lang="nl-NL" dirty="0" smtClean="0">
                <a:solidFill>
                  <a:srgbClr val="FF0000"/>
                </a:solidFill>
              </a:rPr>
              <a:t> categorie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1" y="1641152"/>
            <a:ext cx="8885095" cy="327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79512" y="6266929"/>
            <a:ext cx="4444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Moderne Wiskunde, 1</a:t>
            </a:r>
            <a:r>
              <a:rPr lang="nl-NL" sz="2400" baseline="30000" dirty="0" smtClean="0"/>
              <a:t>e</a:t>
            </a:r>
            <a:r>
              <a:rPr lang="nl-NL" sz="2400" dirty="0" smtClean="0"/>
              <a:t> klas, 2007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9899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Voorbeeldopgave 2</a:t>
            </a:r>
            <a:r>
              <a:rPr lang="nl-NL" baseline="30000" dirty="0" smtClean="0">
                <a:solidFill>
                  <a:srgbClr val="FF0000"/>
                </a:solidFill>
              </a:rPr>
              <a:t>e</a:t>
            </a:r>
            <a:r>
              <a:rPr lang="nl-NL" dirty="0" smtClean="0">
                <a:solidFill>
                  <a:srgbClr val="FF0000"/>
                </a:solidFill>
              </a:rPr>
              <a:t> categorie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04864"/>
            <a:ext cx="8964488" cy="305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70302" y="6237312"/>
            <a:ext cx="396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Getal en Ruimte, 2</a:t>
            </a:r>
            <a:r>
              <a:rPr lang="nl-NL" sz="2400" baseline="30000" dirty="0" smtClean="0"/>
              <a:t>e</a:t>
            </a:r>
            <a:r>
              <a:rPr lang="nl-NL" sz="2400" dirty="0" smtClean="0"/>
              <a:t> klas, 2005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7577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Voorbeeldopgave 3</a:t>
            </a:r>
            <a:r>
              <a:rPr lang="nl-NL" baseline="30000" dirty="0" smtClean="0">
                <a:solidFill>
                  <a:srgbClr val="FF0000"/>
                </a:solidFill>
              </a:rPr>
              <a:t>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>
                <a:solidFill>
                  <a:srgbClr val="FF0000"/>
                </a:solidFill>
              </a:rPr>
              <a:t>categorie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533650"/>
            <a:ext cx="79057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70302" y="6237312"/>
            <a:ext cx="396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Getal en Ruimte, 2</a:t>
            </a:r>
            <a:r>
              <a:rPr lang="nl-NL" sz="2400" baseline="30000" dirty="0" smtClean="0"/>
              <a:t>e</a:t>
            </a:r>
            <a:r>
              <a:rPr lang="nl-NL" sz="2400" dirty="0" smtClean="0"/>
              <a:t> klas, 2005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217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Even voorstellen...</a:t>
            </a:r>
            <a:endParaRPr lang="nl-NL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900"/>
              </a:spcBef>
            </a:pPr>
            <a:r>
              <a:rPr lang="nl-NL" dirty="0" smtClean="0">
                <a:cs typeface="Arial" pitchFamily="34" charset="0"/>
              </a:rPr>
              <a:t>Wiskunde gestudeerd aan RU Nijmegen</a:t>
            </a:r>
          </a:p>
          <a:p>
            <a:pPr>
              <a:spcBef>
                <a:spcPts val="900"/>
              </a:spcBef>
            </a:pPr>
            <a:r>
              <a:rPr lang="nl-NL" dirty="0" smtClean="0">
                <a:cs typeface="Arial" pitchFamily="34" charset="0"/>
              </a:rPr>
              <a:t>Kort in bedrijfsleven gewerkt </a:t>
            </a:r>
          </a:p>
          <a:p>
            <a:pPr>
              <a:spcBef>
                <a:spcPts val="900"/>
              </a:spcBef>
            </a:pPr>
            <a:r>
              <a:rPr lang="nl-NL" dirty="0" smtClean="0">
                <a:cs typeface="Arial" pitchFamily="34" charset="0"/>
              </a:rPr>
              <a:t>7 jaar voor de klas: havo/vwo, vooral bovenbouw</a:t>
            </a:r>
          </a:p>
          <a:p>
            <a:pPr>
              <a:spcBef>
                <a:spcPts val="900"/>
              </a:spcBef>
            </a:pPr>
            <a:r>
              <a:rPr lang="nl-NL" dirty="0" smtClean="0">
                <a:cs typeface="Arial" pitchFamily="34" charset="0"/>
              </a:rPr>
              <a:t>In 2007 gestart met promotieonderzoek</a:t>
            </a:r>
          </a:p>
          <a:p>
            <a:pPr>
              <a:spcBef>
                <a:spcPts val="900"/>
              </a:spcBef>
            </a:pPr>
            <a:r>
              <a:rPr lang="nl-NL" dirty="0" smtClean="0">
                <a:cs typeface="Arial" pitchFamily="34" charset="0"/>
              </a:rPr>
              <a:t>Onderzoek in 2011 afgerond</a:t>
            </a:r>
          </a:p>
          <a:p>
            <a:pPr>
              <a:spcBef>
                <a:spcPts val="900"/>
              </a:spcBef>
            </a:pPr>
            <a:r>
              <a:rPr lang="nl-NL" dirty="0" smtClean="0">
                <a:cs typeface="Arial" pitchFamily="34" charset="0"/>
              </a:rPr>
              <a:t>Sinds februari 2012 werkzaam als </a:t>
            </a:r>
            <a:r>
              <a:rPr lang="nl-NL" dirty="0" err="1" smtClean="0">
                <a:cs typeface="Arial" pitchFamily="34" charset="0"/>
              </a:rPr>
              <a:t>toetsdeskundige</a:t>
            </a:r>
            <a:r>
              <a:rPr lang="nl-NL" dirty="0" smtClean="0">
                <a:cs typeface="Arial" pitchFamily="34" charset="0"/>
              </a:rPr>
              <a:t> bij Cito in Arnhem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30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Extra 4</a:t>
            </a:r>
            <a:r>
              <a:rPr lang="nl-NL" baseline="30000" dirty="0" smtClean="0">
                <a:solidFill>
                  <a:srgbClr val="FF0000"/>
                </a:solidFill>
              </a:rPr>
              <a:t>e</a:t>
            </a:r>
            <a:r>
              <a:rPr lang="nl-NL" dirty="0" smtClean="0">
                <a:solidFill>
                  <a:srgbClr val="FF0000"/>
                </a:solidFill>
              </a:rPr>
              <a:t> categorie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1844824"/>
            <a:ext cx="8892479" cy="367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79512" y="6266929"/>
            <a:ext cx="4521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Moderne Wiskunde, 2</a:t>
            </a:r>
            <a:r>
              <a:rPr lang="nl-NL" sz="2400" baseline="30000" dirty="0" smtClean="0"/>
              <a:t>e</a:t>
            </a:r>
            <a:r>
              <a:rPr lang="nl-NL" sz="2400" dirty="0" smtClean="0"/>
              <a:t> klas, 2008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0970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Bevindingen lineaire verbanden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28800"/>
            <a:ext cx="8820472" cy="296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1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Voorbeeldopgave 1</a:t>
            </a:r>
            <a:r>
              <a:rPr lang="nl-NL" baseline="30000" dirty="0" smtClean="0">
                <a:solidFill>
                  <a:srgbClr val="FF0000"/>
                </a:solidFill>
              </a:rPr>
              <a:t>e</a:t>
            </a:r>
            <a:r>
              <a:rPr lang="nl-NL" dirty="0" smtClean="0">
                <a:solidFill>
                  <a:srgbClr val="FF0000"/>
                </a:solidFill>
              </a:rPr>
              <a:t> categorie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3" y="2132856"/>
            <a:ext cx="9040021" cy="30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79512" y="6266929"/>
            <a:ext cx="4521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Moderne Wiskunde, 2</a:t>
            </a:r>
            <a:r>
              <a:rPr lang="nl-NL" sz="2400" baseline="30000" dirty="0" smtClean="0"/>
              <a:t>e</a:t>
            </a:r>
            <a:r>
              <a:rPr lang="nl-NL" sz="2400" dirty="0" smtClean="0"/>
              <a:t> klas, 2008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558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Voorbeeldopgave 2</a:t>
            </a:r>
            <a:r>
              <a:rPr lang="nl-NL" baseline="30000" dirty="0" smtClean="0">
                <a:solidFill>
                  <a:srgbClr val="FF0000"/>
                </a:solidFill>
              </a:rPr>
              <a:t>e</a:t>
            </a:r>
            <a:r>
              <a:rPr lang="nl-NL" dirty="0" smtClean="0">
                <a:solidFill>
                  <a:srgbClr val="FF0000"/>
                </a:solidFill>
              </a:rPr>
              <a:t> categorie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46101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07504" y="5981903"/>
            <a:ext cx="2264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Getal en Ruimte </a:t>
            </a:r>
          </a:p>
          <a:p>
            <a:r>
              <a:rPr lang="nl-NL" sz="2400" dirty="0" smtClean="0"/>
              <a:t>2</a:t>
            </a:r>
            <a:r>
              <a:rPr lang="nl-NL" sz="2400" baseline="30000" dirty="0" smtClean="0"/>
              <a:t>e</a:t>
            </a:r>
            <a:r>
              <a:rPr lang="nl-NL" sz="2400" dirty="0" smtClean="0"/>
              <a:t> klas, 2005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318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Voorbeeldopgave 3</a:t>
            </a:r>
            <a:r>
              <a:rPr lang="nl-NL" baseline="30000" dirty="0" smtClean="0">
                <a:solidFill>
                  <a:srgbClr val="FF0000"/>
                </a:solidFill>
              </a:rPr>
              <a:t>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>
                <a:solidFill>
                  <a:srgbClr val="FF0000"/>
                </a:solidFill>
              </a:rPr>
              <a:t>categorie</a:t>
            </a: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4832"/>
            <a:ext cx="7579568" cy="49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79512" y="6309320"/>
            <a:ext cx="3877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Getal &amp; Ruimte, 3</a:t>
            </a:r>
            <a:r>
              <a:rPr lang="nl-NL" sz="2400" baseline="30000" dirty="0" smtClean="0"/>
              <a:t>e</a:t>
            </a:r>
            <a:r>
              <a:rPr lang="nl-NL" sz="2400" dirty="0" smtClean="0"/>
              <a:t> klas, 2010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555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Extra 4</a:t>
            </a:r>
            <a:r>
              <a:rPr lang="nl-NL" baseline="30000" dirty="0" smtClean="0">
                <a:solidFill>
                  <a:srgbClr val="FF0000"/>
                </a:solidFill>
              </a:rPr>
              <a:t>e</a:t>
            </a:r>
            <a:r>
              <a:rPr lang="nl-NL" dirty="0" smtClean="0">
                <a:solidFill>
                  <a:srgbClr val="FF0000"/>
                </a:solidFill>
              </a:rPr>
              <a:t> categorie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44" y="1700808"/>
            <a:ext cx="65055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79512" y="5877272"/>
            <a:ext cx="216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Getal &amp; Ruimte,</a:t>
            </a:r>
          </a:p>
          <a:p>
            <a:r>
              <a:rPr lang="nl-NL" sz="2400" dirty="0" smtClean="0"/>
              <a:t> 3</a:t>
            </a:r>
            <a:r>
              <a:rPr lang="nl-NL" sz="2400" baseline="30000" dirty="0" smtClean="0"/>
              <a:t>e</a:t>
            </a:r>
            <a:r>
              <a:rPr lang="nl-NL" sz="2400" dirty="0" smtClean="0"/>
              <a:t> klas, 2010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584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Bevindingen lineaire vergelijkingen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7976"/>
            <a:ext cx="8820472" cy="293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9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Conclusie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9" cy="4525963"/>
          </a:xfrm>
        </p:spPr>
        <p:txBody>
          <a:bodyPr/>
          <a:lstStyle/>
          <a:p>
            <a:r>
              <a:rPr lang="nl-NL" dirty="0" smtClean="0"/>
              <a:t>Veel aandacht voor fenomenologische inbedding</a:t>
            </a:r>
          </a:p>
          <a:p>
            <a:r>
              <a:rPr lang="nl-NL" dirty="0" smtClean="0"/>
              <a:t>Nauwelijks activiteiten die overgang model van naar model voor ondersteunen</a:t>
            </a:r>
          </a:p>
          <a:p>
            <a:r>
              <a:rPr lang="nl-NL" dirty="0" smtClean="0"/>
              <a:t>Geen heldere keuze in didactische opbouw</a:t>
            </a:r>
          </a:p>
          <a:p>
            <a:r>
              <a:rPr lang="nl-NL" dirty="0" smtClean="0"/>
              <a:t>Dubbel didactisch spoor</a:t>
            </a:r>
          </a:p>
          <a:p>
            <a:endParaRPr lang="nl-NL" dirty="0"/>
          </a:p>
        </p:txBody>
      </p:sp>
      <p:grpSp>
        <p:nvGrpSpPr>
          <p:cNvPr id="6" name="Groep 5"/>
          <p:cNvGrpSpPr/>
          <p:nvPr/>
        </p:nvGrpSpPr>
        <p:grpSpPr>
          <a:xfrm>
            <a:off x="5987009" y="1772816"/>
            <a:ext cx="2609054" cy="6422396"/>
            <a:chOff x="5987009" y="1772816"/>
            <a:chExt cx="2609054" cy="6422396"/>
          </a:xfrm>
        </p:grpSpPr>
        <p:sp>
          <p:nvSpPr>
            <p:cNvPr id="4" name="Boog 3"/>
            <p:cNvSpPr/>
            <p:nvPr/>
          </p:nvSpPr>
          <p:spPr>
            <a:xfrm>
              <a:off x="5987009" y="1772816"/>
              <a:ext cx="914400" cy="6408712"/>
            </a:xfrm>
            <a:prstGeom prst="arc">
              <a:avLst/>
            </a:prstGeom>
            <a:noFill/>
            <a:ln w="127000">
              <a:solidFill>
                <a:srgbClr val="FF0000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0000"/>
                </a:solidFill>
              </a:endParaRPr>
            </a:p>
          </p:txBody>
        </p:sp>
        <p:sp>
          <p:nvSpPr>
            <p:cNvPr id="5" name="Boog 4"/>
            <p:cNvSpPr/>
            <p:nvPr/>
          </p:nvSpPr>
          <p:spPr>
            <a:xfrm flipH="1">
              <a:off x="7596336" y="1786500"/>
              <a:ext cx="999727" cy="6408712"/>
            </a:xfrm>
            <a:prstGeom prst="arc">
              <a:avLst/>
            </a:prstGeom>
            <a:noFill/>
            <a:ln w="127000">
              <a:solidFill>
                <a:srgbClr val="FF0000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0000"/>
                </a:solidFill>
              </a:endParaRPr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6041152" y="147549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RME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7740352" y="1475492"/>
            <a:ext cx="92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formeel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7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Aan de slag!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Vragen:</a:t>
            </a:r>
          </a:p>
          <a:p>
            <a:r>
              <a:rPr lang="nl-NL" dirty="0" smtClean="0"/>
              <a:t>Wat zou je kunnen doen om sporen te verbinden?</a:t>
            </a:r>
          </a:p>
          <a:p>
            <a:r>
              <a:rPr lang="nl-NL" smtClean="0"/>
              <a:t>Wat </a:t>
            </a:r>
            <a:r>
              <a:rPr lang="nl-NL" dirty="0" smtClean="0"/>
              <a:t>voor theorie / opgaven zou meer ondersteuning kunnen bieden in de ontwikkeling naar `</a:t>
            </a:r>
            <a:r>
              <a:rPr lang="nl-NL" dirty="0" err="1" smtClean="0"/>
              <a:t>conceptual</a:t>
            </a:r>
            <a:r>
              <a:rPr lang="nl-NL" dirty="0" smtClean="0"/>
              <a:t> </a:t>
            </a:r>
            <a:r>
              <a:rPr lang="nl-NL" dirty="0" err="1" smtClean="0"/>
              <a:t>proficiency</a:t>
            </a:r>
            <a:r>
              <a:rPr lang="nl-NL" dirty="0" smtClean="0"/>
              <a:t>’?</a:t>
            </a:r>
          </a:p>
        </p:txBody>
      </p:sp>
    </p:spTree>
    <p:extLst>
      <p:ext uri="{BB962C8B-B14F-4D97-AF65-F5344CB8AC3E}">
        <p14:creationId xmlns:p14="http://schemas.microsoft.com/office/powerpoint/2010/main" val="35536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Terugkoppeling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19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Inhoud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nl-NL" dirty="0" smtClean="0"/>
              <a:t>Globaal overzicht promotieonderzoek </a:t>
            </a:r>
            <a:endParaRPr lang="nl-NL" dirty="0" smtClean="0">
              <a:solidFill>
                <a:srgbClr val="00CCFF"/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nl-NL" dirty="0" smtClean="0"/>
              <a:t>Tekstboekanalyse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nl-NL" dirty="0" smtClean="0"/>
              <a:t>Aan de slag!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nl-NL" dirty="0" smtClean="0"/>
              <a:t>Terugkoppeling en afsluiting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59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Conclusies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Kansen voor docenten om:</a:t>
            </a:r>
          </a:p>
          <a:p>
            <a:r>
              <a:rPr lang="nl-NL" dirty="0" smtClean="0"/>
              <a:t>sporen te verbinden</a:t>
            </a:r>
          </a:p>
          <a:p>
            <a:r>
              <a:rPr lang="nl-NL" dirty="0" smtClean="0"/>
              <a:t>breedte op te zoeken in wiskundige concepten</a:t>
            </a:r>
          </a:p>
          <a:p>
            <a:r>
              <a:rPr lang="nl-NL" dirty="0" smtClean="0"/>
              <a:t>ondersteuning bieden in ontwikkelen in overgang </a:t>
            </a:r>
            <a:r>
              <a:rPr lang="nl-NL" i="1" dirty="0" smtClean="0"/>
              <a:t>model van </a:t>
            </a:r>
            <a:r>
              <a:rPr lang="nl-NL" dirty="0" smtClean="0"/>
              <a:t> naar </a:t>
            </a:r>
            <a:r>
              <a:rPr lang="nl-NL" i="1" dirty="0" smtClean="0"/>
              <a:t>model voor</a:t>
            </a:r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5987009" y="1772816"/>
            <a:ext cx="2609054" cy="6422396"/>
            <a:chOff x="5987009" y="1772816"/>
            <a:chExt cx="2609054" cy="6422396"/>
          </a:xfrm>
        </p:grpSpPr>
        <p:sp>
          <p:nvSpPr>
            <p:cNvPr id="5" name="Boog 4"/>
            <p:cNvSpPr/>
            <p:nvPr/>
          </p:nvSpPr>
          <p:spPr>
            <a:xfrm>
              <a:off x="5987009" y="1772816"/>
              <a:ext cx="914400" cy="6408712"/>
            </a:xfrm>
            <a:prstGeom prst="arc">
              <a:avLst/>
            </a:prstGeom>
            <a:noFill/>
            <a:ln w="127000">
              <a:solidFill>
                <a:srgbClr val="FF0000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0000"/>
                </a:solidFill>
              </a:endParaRPr>
            </a:p>
          </p:txBody>
        </p:sp>
        <p:sp>
          <p:nvSpPr>
            <p:cNvPr id="6" name="Boog 5"/>
            <p:cNvSpPr/>
            <p:nvPr/>
          </p:nvSpPr>
          <p:spPr>
            <a:xfrm flipH="1">
              <a:off x="7596336" y="1786500"/>
              <a:ext cx="999727" cy="6408712"/>
            </a:xfrm>
            <a:prstGeom prst="arc">
              <a:avLst/>
            </a:prstGeom>
            <a:noFill/>
            <a:ln w="127000">
              <a:solidFill>
                <a:srgbClr val="FF0000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0000"/>
                </a:solidFill>
              </a:endParaRPr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6041152" y="147549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RME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7740352" y="1475492"/>
            <a:ext cx="92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formeel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8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Oplossen lineaire vergelijking (VWO 5)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66" y="1916832"/>
            <a:ext cx="3388086" cy="178040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45" y="4005064"/>
            <a:ext cx="3381375" cy="26193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769" y="1484784"/>
            <a:ext cx="3615655" cy="221310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42" y="4005064"/>
            <a:ext cx="4126210" cy="223137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F0A7-9A46-4247-9459-9F3F4855320B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615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Bedankt!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Meer informatie?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hlinkClick r:id="rId2"/>
              </a:rPr>
              <a:t>irene.vanstiphout@cito.nl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Boog 3"/>
          <p:cNvSpPr/>
          <p:nvPr/>
        </p:nvSpPr>
        <p:spPr>
          <a:xfrm>
            <a:off x="5987009" y="1772816"/>
            <a:ext cx="914400" cy="6408712"/>
          </a:xfrm>
          <a:prstGeom prst="arc">
            <a:avLst/>
          </a:prstGeom>
          <a:noFill/>
          <a:ln w="127000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5" name="Boog 4"/>
          <p:cNvSpPr/>
          <p:nvPr/>
        </p:nvSpPr>
        <p:spPr>
          <a:xfrm flipH="1">
            <a:off x="7596336" y="1786500"/>
            <a:ext cx="999727" cy="6408712"/>
          </a:xfrm>
          <a:prstGeom prst="arc">
            <a:avLst/>
          </a:prstGeom>
          <a:noFill/>
          <a:ln w="127000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grpSp>
        <p:nvGrpSpPr>
          <p:cNvPr id="37" name="Groep 36"/>
          <p:cNvGrpSpPr/>
          <p:nvPr/>
        </p:nvGrpSpPr>
        <p:grpSpPr>
          <a:xfrm>
            <a:off x="6633938" y="2276872"/>
            <a:ext cx="1227305" cy="2605972"/>
            <a:chOff x="6633938" y="2276872"/>
            <a:chExt cx="1227305" cy="2605972"/>
          </a:xfrm>
        </p:grpSpPr>
        <p:cxnSp>
          <p:nvCxnSpPr>
            <p:cNvPr id="7" name="Rechte verbindingslijn 6"/>
            <p:cNvCxnSpPr/>
            <p:nvPr/>
          </p:nvCxnSpPr>
          <p:spPr>
            <a:xfrm>
              <a:off x="6877810" y="4869160"/>
              <a:ext cx="694927" cy="136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/>
            <p:cNvCxnSpPr/>
            <p:nvPr/>
          </p:nvCxnSpPr>
          <p:spPr>
            <a:xfrm>
              <a:off x="6958465" y="4581128"/>
              <a:ext cx="694927" cy="136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>
            <a:xfrm>
              <a:off x="6906149" y="4221088"/>
              <a:ext cx="694927" cy="136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>
              <a:off x="6906149" y="3933056"/>
              <a:ext cx="694927" cy="136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6927175" y="3645024"/>
              <a:ext cx="694927" cy="136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6849895" y="3140968"/>
              <a:ext cx="803497" cy="136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>
              <a:off x="6752946" y="2852936"/>
              <a:ext cx="955897" cy="136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>
              <a:off x="6856794" y="3284984"/>
              <a:ext cx="803497" cy="136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>
              <a:off x="6901409" y="3429000"/>
              <a:ext cx="803497" cy="136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>
            <a:xfrm>
              <a:off x="6900144" y="3764252"/>
              <a:ext cx="803497" cy="136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6741705" y="2708920"/>
              <a:ext cx="96713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>
            <a:xfrm>
              <a:off x="6717313" y="2492896"/>
              <a:ext cx="114393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/>
            <p:cNvCxnSpPr/>
            <p:nvPr/>
          </p:nvCxnSpPr>
          <p:spPr>
            <a:xfrm>
              <a:off x="6633938" y="2276872"/>
              <a:ext cx="122730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/>
            <p:cNvCxnSpPr/>
            <p:nvPr/>
          </p:nvCxnSpPr>
          <p:spPr>
            <a:xfrm>
              <a:off x="6958465" y="4437112"/>
              <a:ext cx="642611" cy="136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/>
            <p:cNvCxnSpPr/>
            <p:nvPr/>
          </p:nvCxnSpPr>
          <p:spPr>
            <a:xfrm>
              <a:off x="6849895" y="2996952"/>
              <a:ext cx="81039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/>
            <p:cNvCxnSpPr/>
            <p:nvPr/>
          </p:nvCxnSpPr>
          <p:spPr>
            <a:xfrm>
              <a:off x="6937821" y="4077072"/>
              <a:ext cx="7155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/>
            <p:cNvCxnSpPr/>
            <p:nvPr/>
          </p:nvCxnSpPr>
          <p:spPr>
            <a:xfrm>
              <a:off x="6927175" y="4783468"/>
              <a:ext cx="694927" cy="136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109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4000" dirty="0">
                <a:solidFill>
                  <a:srgbClr val="FF0000"/>
                </a:solidFill>
                <a:cs typeface="Arial" pitchFamily="34" charset="0"/>
              </a:rPr>
              <a:t>Promotieonderzoek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844824"/>
            <a:ext cx="3140184" cy="459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53" y="4904944"/>
            <a:ext cx="2321323" cy="69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42775"/>
            <a:ext cx="1584176" cy="96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ww.foodandyou.nl/wp-content/uploads/2011/02/Logo-TU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63027"/>
            <a:ext cx="2736304" cy="58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50739" y="1679565"/>
            <a:ext cx="25190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Promotoren:</a:t>
            </a:r>
          </a:p>
          <a:p>
            <a:r>
              <a:rPr lang="nl-NL" sz="2000" dirty="0" err="1" smtClean="0"/>
              <a:t>prof.dr</a:t>
            </a:r>
            <a:r>
              <a:rPr lang="nl-NL" sz="2000" dirty="0" smtClean="0"/>
              <a:t>. K. Gravemeijer</a:t>
            </a:r>
          </a:p>
          <a:p>
            <a:r>
              <a:rPr lang="nl-NL" sz="2000" dirty="0" err="1" smtClean="0"/>
              <a:t>prof.dr</a:t>
            </a:r>
            <a:r>
              <a:rPr lang="nl-NL" sz="2000" dirty="0" smtClean="0"/>
              <a:t>. W. </a:t>
            </a:r>
            <a:r>
              <a:rPr lang="nl-NL" sz="2000" dirty="0" err="1" smtClean="0"/>
              <a:t>Jochems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dirty="0" smtClean="0"/>
              <a:t>Copromotor:</a:t>
            </a:r>
          </a:p>
          <a:p>
            <a:r>
              <a:rPr lang="nl-NL" sz="2000" dirty="0"/>
              <a:t>d</a:t>
            </a:r>
            <a:r>
              <a:rPr lang="nl-NL" sz="2000" dirty="0" smtClean="0"/>
              <a:t>r. P. Drijvers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094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620000" cy="4525963"/>
          </a:xfrm>
        </p:spPr>
        <p:txBody>
          <a:bodyPr/>
          <a:lstStyle/>
          <a:p>
            <a:r>
              <a:rPr lang="nl-NL" dirty="0"/>
              <a:t>ontwikkeling in beheersing van algebraïsche vaardigheden</a:t>
            </a:r>
          </a:p>
          <a:p>
            <a:endParaRPr lang="nl-NL" dirty="0"/>
          </a:p>
          <a:p>
            <a:r>
              <a:rPr lang="en-US" sz="3600" dirty="0" err="1" smtClean="0"/>
              <a:t>tekstboekanalyse</a:t>
            </a:r>
            <a:endParaRPr lang="en-US" sz="3600" dirty="0"/>
          </a:p>
          <a:p>
            <a:endParaRPr lang="en-US" dirty="0"/>
          </a:p>
          <a:p>
            <a:r>
              <a:rPr lang="en-US" dirty="0" err="1"/>
              <a:t>methodologisch</a:t>
            </a:r>
            <a:r>
              <a:rPr lang="en-US" dirty="0"/>
              <a:t>: </a:t>
            </a:r>
            <a:r>
              <a:rPr lang="en-US" dirty="0" err="1"/>
              <a:t>mentale</a:t>
            </a:r>
            <a:r>
              <a:rPr lang="en-US" dirty="0"/>
              <a:t> </a:t>
            </a:r>
            <a:r>
              <a:rPr lang="en-US" dirty="0" err="1"/>
              <a:t>inspanning</a:t>
            </a:r>
            <a:endParaRPr lang="en-US" dirty="0"/>
          </a:p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Overzicht promotieonderzoek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5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60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Oplossen lineaire vergelijking (VWO 5)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66" y="1916832"/>
            <a:ext cx="3388086" cy="178040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45" y="4005064"/>
            <a:ext cx="3381375" cy="26193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769" y="1484784"/>
            <a:ext cx="3615655" cy="221310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42" y="4005064"/>
            <a:ext cx="4126210" cy="223137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F0A7-9A46-4247-9459-9F3F4855320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52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Wat vraagt het hoger onderwijs?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3" y="1844824"/>
            <a:ext cx="7918309" cy="327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19200" y="6309320"/>
            <a:ext cx="153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smtClean="0"/>
              <a:t>McCallum, </a:t>
            </a:r>
            <a:r>
              <a:rPr lang="en-US" sz="1400" dirty="0"/>
              <a:t>2010)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9369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Wat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dirty="0" err="1" smtClean="0">
                <a:solidFill>
                  <a:srgbClr val="FF0000"/>
                </a:solidFill>
              </a:rPr>
              <a:t>daarvoor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nodig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nl-NL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3000" dirty="0" err="1" smtClean="0"/>
              <a:t>relational</a:t>
            </a:r>
            <a:r>
              <a:rPr lang="nl-NL" sz="3000" dirty="0" smtClean="0"/>
              <a:t> </a:t>
            </a:r>
            <a:r>
              <a:rPr lang="nl-NL" sz="3000" dirty="0" err="1" smtClean="0"/>
              <a:t>understanding</a:t>
            </a:r>
            <a:r>
              <a:rPr lang="nl-NL" sz="3000" dirty="0"/>
              <a:t> </a:t>
            </a:r>
            <a:r>
              <a:rPr lang="nl-NL" sz="3000" dirty="0" smtClean="0"/>
              <a:t>		(</a:t>
            </a:r>
            <a:r>
              <a:rPr lang="nl-NL" sz="3000" dirty="0" err="1" smtClean="0"/>
              <a:t>Skemp</a:t>
            </a:r>
            <a:r>
              <a:rPr lang="nl-NL" sz="3000" dirty="0" smtClean="0"/>
              <a:t>)</a:t>
            </a:r>
          </a:p>
          <a:p>
            <a:r>
              <a:rPr lang="nl-NL" sz="3000" dirty="0" err="1" smtClean="0"/>
              <a:t>symbol</a:t>
            </a:r>
            <a:r>
              <a:rPr lang="nl-NL" sz="3000" dirty="0" smtClean="0"/>
              <a:t> sense 				(</a:t>
            </a:r>
            <a:r>
              <a:rPr lang="nl-NL" sz="3000" dirty="0" err="1" smtClean="0"/>
              <a:t>Arcavi</a:t>
            </a:r>
            <a:r>
              <a:rPr lang="nl-NL" sz="3000" dirty="0" smtClean="0"/>
              <a:t>)</a:t>
            </a:r>
          </a:p>
          <a:p>
            <a:r>
              <a:rPr lang="nl-NL" sz="3000" dirty="0" smtClean="0"/>
              <a:t>`</a:t>
            </a:r>
            <a:r>
              <a:rPr lang="nl-NL" sz="3000" dirty="0" err="1" smtClean="0"/>
              <a:t>proceptual</a:t>
            </a:r>
            <a:r>
              <a:rPr lang="nl-NL" sz="3000" dirty="0" smtClean="0"/>
              <a:t>’ view 			(</a:t>
            </a:r>
            <a:r>
              <a:rPr lang="nl-NL" sz="3000" dirty="0" err="1" smtClean="0"/>
              <a:t>Tall</a:t>
            </a:r>
            <a:r>
              <a:rPr lang="nl-NL" sz="3000" dirty="0" smtClean="0"/>
              <a:t>)</a:t>
            </a:r>
          </a:p>
          <a:p>
            <a:r>
              <a:rPr lang="nl-NL" sz="3000" dirty="0" err="1" smtClean="0"/>
              <a:t>reification</a:t>
            </a:r>
            <a:r>
              <a:rPr lang="nl-NL" sz="3000" dirty="0" smtClean="0"/>
              <a:t> 				(</a:t>
            </a:r>
            <a:r>
              <a:rPr lang="nl-NL" sz="3000" dirty="0" err="1" smtClean="0"/>
              <a:t>Sfard</a:t>
            </a:r>
            <a:r>
              <a:rPr lang="nl-NL" sz="3000" dirty="0" smtClean="0"/>
              <a:t>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3000" i="1" dirty="0" smtClean="0"/>
              <a:t>`</a:t>
            </a:r>
            <a:r>
              <a:rPr lang="nl-NL" sz="3000" i="1" dirty="0" err="1" smtClean="0"/>
              <a:t>Conceptual</a:t>
            </a:r>
            <a:r>
              <a:rPr lang="nl-NL" sz="3000" i="1" dirty="0" smtClean="0"/>
              <a:t> </a:t>
            </a:r>
            <a:r>
              <a:rPr lang="nl-NL" sz="3000" i="1" dirty="0" err="1" smtClean="0"/>
              <a:t>proficiency</a:t>
            </a:r>
            <a:r>
              <a:rPr lang="nl-NL" sz="3000" i="1" dirty="0" smtClean="0"/>
              <a:t>’</a:t>
            </a:r>
            <a:r>
              <a:rPr lang="nl-NL" sz="3000" dirty="0" smtClean="0"/>
              <a:t> mix van aanduidingen voor begrip waarin 3 essentiële aspecten:</a:t>
            </a:r>
            <a:endParaRPr lang="nl-NL" sz="3000" dirty="0"/>
          </a:p>
          <a:p>
            <a:pPr lvl="1"/>
            <a:r>
              <a:rPr lang="nl-NL" sz="3000" dirty="0" smtClean="0"/>
              <a:t>structuur kunnen zien</a:t>
            </a:r>
          </a:p>
          <a:p>
            <a:pPr lvl="1"/>
            <a:r>
              <a:rPr lang="nl-NL" sz="3000" dirty="0" smtClean="0"/>
              <a:t>om kunnen gaan met duale karakter wiskunde</a:t>
            </a:r>
          </a:p>
          <a:p>
            <a:pPr lvl="1"/>
            <a:r>
              <a:rPr lang="nl-NL" sz="3000" dirty="0" smtClean="0"/>
              <a:t>samenhang kunnen zien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44439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FF0000"/>
                </a:solidFill>
              </a:rPr>
              <a:t>Tekstboekanalyse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Onderzoeksvraag: </a:t>
            </a:r>
          </a:p>
          <a:p>
            <a:endParaRPr lang="nl-NL" i="1" dirty="0"/>
          </a:p>
          <a:p>
            <a:pPr marL="0" indent="0">
              <a:buNone/>
            </a:pPr>
            <a:r>
              <a:rPr lang="nl-NL" i="1" dirty="0" smtClean="0"/>
              <a:t>	Welke ondersteuning bieden Nederlandse 	wiskundemethoden voor het ontwikkelen 	van </a:t>
            </a:r>
            <a:r>
              <a:rPr lang="nl-NL" i="1" dirty="0" err="1" smtClean="0"/>
              <a:t>conceptual</a:t>
            </a:r>
            <a:r>
              <a:rPr lang="nl-NL" i="1" dirty="0" smtClean="0"/>
              <a:t> </a:t>
            </a:r>
            <a:r>
              <a:rPr lang="nl-NL" i="1" dirty="0" err="1" smtClean="0"/>
              <a:t>proficiency</a:t>
            </a:r>
            <a:r>
              <a:rPr lang="nl-NL" i="1" dirty="0" smtClean="0"/>
              <a:t>?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5350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557</Words>
  <Application>Microsoft Office PowerPoint</Application>
  <PresentationFormat>On-screen Show (4:3)</PresentationFormat>
  <Paragraphs>141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Kantoorthema</vt:lpstr>
      <vt:lpstr>Wiskundemethoden: (g)een oplossing?</vt:lpstr>
      <vt:lpstr>Even voorstellen...</vt:lpstr>
      <vt:lpstr>Inhoud</vt:lpstr>
      <vt:lpstr>Promotieonderzoek</vt:lpstr>
      <vt:lpstr>Overzicht promotieonderzoek</vt:lpstr>
      <vt:lpstr>Oplossen lineaire vergelijking (VWO 5)</vt:lpstr>
      <vt:lpstr>Wat vraagt het hoger onderwijs?</vt:lpstr>
      <vt:lpstr>Wat is daarvoor nodig?</vt:lpstr>
      <vt:lpstr>Tekstboekanalyse</vt:lpstr>
      <vt:lpstr>Tekstboekanalyse</vt:lpstr>
      <vt:lpstr>Realistic Mathematics Education</vt:lpstr>
      <vt:lpstr>Rol van modellen</vt:lpstr>
      <vt:lpstr>Theorie Emergent Modelleren</vt:lpstr>
      <vt:lpstr>`Ideale’ leerlijn lineaire verbanden</vt:lpstr>
      <vt:lpstr>`Ideale’ leerlijn lineaire vergelijkingen</vt:lpstr>
      <vt:lpstr>Indeling in categorieën</vt:lpstr>
      <vt:lpstr>Voorbeeldopgave 1e categorie</vt:lpstr>
      <vt:lpstr>Voorbeeldopgave 2e categorie</vt:lpstr>
      <vt:lpstr>Voorbeeldopgave 3e categorie</vt:lpstr>
      <vt:lpstr>Extra 4e categorie</vt:lpstr>
      <vt:lpstr>Bevindingen lineaire verbanden</vt:lpstr>
      <vt:lpstr>Voorbeeldopgave 1e categorie</vt:lpstr>
      <vt:lpstr>Voorbeeldopgave 2e categorie</vt:lpstr>
      <vt:lpstr>Voorbeeldopgave 3e categorie</vt:lpstr>
      <vt:lpstr>Extra 4e categorie</vt:lpstr>
      <vt:lpstr>Bevindingen lineaire vergelijkingen</vt:lpstr>
      <vt:lpstr>Conclusie</vt:lpstr>
      <vt:lpstr>Aan de slag!</vt:lpstr>
      <vt:lpstr>Terugkoppeling</vt:lpstr>
      <vt:lpstr>Conclusies</vt:lpstr>
      <vt:lpstr>Oplossen lineaire vergelijking (VWO 5)</vt:lpstr>
      <vt:lpstr>Bedankt!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Irene</dc:creator>
  <cp:lastModifiedBy>Heiden-Bergsteijn, J.M. van der</cp:lastModifiedBy>
  <cp:revision>111</cp:revision>
  <cp:lastPrinted>2013-02-15T08:16:06Z</cp:lastPrinted>
  <dcterms:created xsi:type="dcterms:W3CDTF">2012-07-30T05:45:52Z</dcterms:created>
  <dcterms:modified xsi:type="dcterms:W3CDTF">2013-02-15T08:17:00Z</dcterms:modified>
</cp:coreProperties>
</file>